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1D2A-6E05-41D6-A865-6F618C38AC5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2D5-0DB6-4EB1-8DCD-06A52DE46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14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1D2A-6E05-41D6-A865-6F618C38AC5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2D5-0DB6-4EB1-8DCD-06A52DE46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81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1D2A-6E05-41D6-A865-6F618C38AC5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2D5-0DB6-4EB1-8DCD-06A52DE46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66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1D2A-6E05-41D6-A865-6F618C38AC5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2D5-0DB6-4EB1-8DCD-06A52DE46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23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1D2A-6E05-41D6-A865-6F618C38AC5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2D5-0DB6-4EB1-8DCD-06A52DE46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6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1D2A-6E05-41D6-A865-6F618C38AC5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2D5-0DB6-4EB1-8DCD-06A52DE46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8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1D2A-6E05-41D6-A865-6F618C38AC5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2D5-0DB6-4EB1-8DCD-06A52DE46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9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1D2A-6E05-41D6-A865-6F618C38AC5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2D5-0DB6-4EB1-8DCD-06A52DE46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60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1D2A-6E05-41D6-A865-6F618C38AC5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2D5-0DB6-4EB1-8DCD-06A52DE46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66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1D2A-6E05-41D6-A865-6F618C38AC5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2D5-0DB6-4EB1-8DCD-06A52DE46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25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1D2A-6E05-41D6-A865-6F618C38AC5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2D5-0DB6-4EB1-8DCD-06A52DE46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58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91D2A-6E05-41D6-A865-6F618C38AC5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A2D5-0DB6-4EB1-8DCD-06A52DE46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8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 anchorCtr="0">
            <a:normAutofit/>
          </a:bodyPr>
          <a:lstStyle/>
          <a:p>
            <a:pPr algn="l"/>
            <a:r>
              <a:rPr lang="es-ES" dirty="0"/>
              <a:t>Carmelo Domínguez Única</a:t>
            </a:r>
            <a:br>
              <a:rPr lang="es-ES" dirty="0"/>
            </a:br>
            <a:r>
              <a:rPr lang="es-ES" dirty="0"/>
              <a:t>María López Ramos</a:t>
            </a:r>
          </a:p>
        </p:txBody>
      </p:sp>
      <p:pic>
        <p:nvPicPr>
          <p:cNvPr id="10" name="Imagen 9" descr="Una captura de pantalla de un celular con la imagen de una iglesia&#10;&#10;Descripción generada automáticamente con confianza baja">
            <a:extLst>
              <a:ext uri="{FF2B5EF4-FFF2-40B4-BE49-F238E27FC236}">
                <a16:creationId xmlns:a16="http://schemas.microsoft.com/office/drawing/2014/main" id="{AE10ED3E-9769-6A60-48CC-A453B2AA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F06210-90D6-1477-D612-442939CB3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95" y="1742621"/>
            <a:ext cx="6933025" cy="22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0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4D4C960-1766-C002-46E0-B01068FD7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8" y="77497"/>
            <a:ext cx="10158984" cy="1194816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65B389-FCF7-3A95-79C3-CB600BDF2276}"/>
              </a:ext>
            </a:extLst>
          </p:cNvPr>
          <p:cNvCxnSpPr/>
          <p:nvPr/>
        </p:nvCxnSpPr>
        <p:spPr>
          <a:xfrm>
            <a:off x="243840" y="6017623"/>
            <a:ext cx="11660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FC4C79-7905-1617-11D9-096133236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039" y="6100840"/>
            <a:ext cx="745424" cy="627102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AD0DBE6E-B423-76B8-2691-7FFB0371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77" y="6141485"/>
            <a:ext cx="1292352" cy="408908"/>
          </a:xfrm>
          <a:prstGeom prst="rect">
            <a:avLst/>
          </a:prstGeom>
        </p:spPr>
      </p:pic>
      <p:pic>
        <p:nvPicPr>
          <p:cNvPr id="16" name="Imagen 15" descr="Texto&#10;&#10;Descripción generada automáticamente con confianza baja">
            <a:extLst>
              <a:ext uri="{FF2B5EF4-FFF2-40B4-BE49-F238E27FC236}">
                <a16:creationId xmlns:a16="http://schemas.microsoft.com/office/drawing/2014/main" id="{666B5653-67C4-12D1-9AFA-618B5E2B2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84" y="6278389"/>
            <a:ext cx="1772233" cy="2720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D9D098-5ED4-0D00-0AAF-9ABAECC984C3}"/>
              </a:ext>
            </a:extLst>
          </p:cNvPr>
          <p:cNvSpPr txBox="1"/>
          <p:nvPr/>
        </p:nvSpPr>
        <p:spPr>
          <a:xfrm>
            <a:off x="1241659" y="2104972"/>
            <a:ext cx="24176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b="1" dirty="0"/>
              <a:t>¿Quiénes somos?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C80970-BAC8-02C6-9ABD-EED31C43A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16" y="3069580"/>
            <a:ext cx="1296657" cy="13881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CB3528C-E3BC-8CB1-EDAF-FC26C9A27E96}"/>
              </a:ext>
            </a:extLst>
          </p:cNvPr>
          <p:cNvSpPr txBox="1"/>
          <p:nvPr/>
        </p:nvSpPr>
        <p:spPr>
          <a:xfrm>
            <a:off x="5881190" y="2030929"/>
            <a:ext cx="345306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/>
            </a:lvl1pPr>
          </a:lstStyle>
          <a:p>
            <a:r>
              <a:rPr lang="es-ES" sz="2400" dirty="0"/>
              <a:t>¿Qué es Aulas de familia?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D856F4-3760-76DB-D8AF-CD39C5A509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89" y="2653800"/>
            <a:ext cx="2362988" cy="174249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20C8F08-947D-DC07-89FB-0F5ECAF4EA8C}"/>
              </a:ext>
            </a:extLst>
          </p:cNvPr>
          <p:cNvSpPr txBox="1"/>
          <p:nvPr/>
        </p:nvSpPr>
        <p:spPr>
          <a:xfrm>
            <a:off x="5461720" y="5053015"/>
            <a:ext cx="122501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Plan Cuida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26245B-3F30-0396-5027-AD7D4E25E6F5}"/>
              </a:ext>
            </a:extLst>
          </p:cNvPr>
          <p:cNvSpPr txBox="1"/>
          <p:nvPr/>
        </p:nvSpPr>
        <p:spPr>
          <a:xfrm>
            <a:off x="8064366" y="5038836"/>
            <a:ext cx="214648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Parentalidad positiva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896F306-E869-A8FD-1FA8-0ADAEB8E3B82}"/>
              </a:ext>
            </a:extLst>
          </p:cNvPr>
          <p:cNvCxnSpPr/>
          <p:nvPr/>
        </p:nvCxnSpPr>
        <p:spPr>
          <a:xfrm flipH="1">
            <a:off x="6564429" y="4572000"/>
            <a:ext cx="240632" cy="317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485C5E3-8F43-5A2A-3288-6A7FE0CFBFD4}"/>
              </a:ext>
            </a:extLst>
          </p:cNvPr>
          <p:cNvCxnSpPr>
            <a:cxnSpLocks/>
          </p:cNvCxnSpPr>
          <p:nvPr/>
        </p:nvCxnSpPr>
        <p:spPr>
          <a:xfrm>
            <a:off x="8385386" y="4582381"/>
            <a:ext cx="255486" cy="317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4D4C960-1766-C002-46E0-B01068FD7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8" y="77497"/>
            <a:ext cx="10158984" cy="1194816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65B389-FCF7-3A95-79C3-CB600BDF2276}"/>
              </a:ext>
            </a:extLst>
          </p:cNvPr>
          <p:cNvCxnSpPr/>
          <p:nvPr/>
        </p:nvCxnSpPr>
        <p:spPr>
          <a:xfrm>
            <a:off x="243840" y="6017623"/>
            <a:ext cx="11660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FC4C79-7905-1617-11D9-096133236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039" y="6100840"/>
            <a:ext cx="745424" cy="627102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AD0DBE6E-B423-76B8-2691-7FFB0371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77" y="6141485"/>
            <a:ext cx="1292352" cy="408908"/>
          </a:xfrm>
          <a:prstGeom prst="rect">
            <a:avLst/>
          </a:prstGeom>
        </p:spPr>
      </p:pic>
      <p:pic>
        <p:nvPicPr>
          <p:cNvPr id="16" name="Imagen 15" descr="Texto&#10;&#10;Descripción generada automáticamente con confianza baja">
            <a:extLst>
              <a:ext uri="{FF2B5EF4-FFF2-40B4-BE49-F238E27FC236}">
                <a16:creationId xmlns:a16="http://schemas.microsoft.com/office/drawing/2014/main" id="{666B5653-67C4-12D1-9AFA-618B5E2B2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84" y="6278389"/>
            <a:ext cx="1772233" cy="27200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D38AF5-DDAD-0AB1-CE59-43917135DC44}"/>
              </a:ext>
            </a:extLst>
          </p:cNvPr>
          <p:cNvSpPr txBox="1">
            <a:spLocks/>
          </p:cNvSpPr>
          <p:nvPr/>
        </p:nvSpPr>
        <p:spPr>
          <a:xfrm>
            <a:off x="1826468" y="1879066"/>
            <a:ext cx="7901995" cy="1372229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Lora"/>
              <a:buNone/>
              <a:defRPr sz="32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Lora"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Ink Free" panose="03080402000500000000" pitchFamily="66" charset="0"/>
                <a:sym typeface="Lora"/>
              </a:rPr>
              <a:t>Talleres que realizamos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57123A-B657-EB88-3AA9-69641D9A4D30}"/>
              </a:ext>
            </a:extLst>
          </p:cNvPr>
          <p:cNvSpPr txBox="1">
            <a:spLocks/>
          </p:cNvSpPr>
          <p:nvPr/>
        </p:nvSpPr>
        <p:spPr>
          <a:xfrm>
            <a:off x="524438" y="4532948"/>
            <a:ext cx="3785655" cy="103962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Lora"/>
              <a:buNone/>
              <a:tabLst/>
              <a:defRPr kumimoji="0" sz="4000" b="1" i="0" u="none" strike="noStrike" kern="0" cap="none" spc="0" normalizeH="0" baseline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Ink Free" panose="03080402000500000000" pitchFamily="66" charset="0"/>
                <a:ea typeface="Lora"/>
                <a:cs typeface="Lora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s-ES" sz="3600" dirty="0">
                <a:sym typeface="Cabin"/>
              </a:rPr>
              <a:t>Charlas de ámbito general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271752A3-8AD9-0E07-1222-E88E34738DB4}"/>
              </a:ext>
            </a:extLst>
          </p:cNvPr>
          <p:cNvSpPr txBox="1">
            <a:spLocks/>
          </p:cNvSpPr>
          <p:nvPr/>
        </p:nvSpPr>
        <p:spPr>
          <a:xfrm>
            <a:off x="6535559" y="4532948"/>
            <a:ext cx="4284202" cy="103962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Lora"/>
              <a:buNone/>
              <a:tabLst/>
              <a:defRPr kumimoji="0" sz="4000" b="1" i="0" u="none" strike="noStrike" kern="0" cap="none" spc="0" normalizeH="0" baseline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Ink Free" panose="03080402000500000000" pitchFamily="66" charset="0"/>
                <a:ea typeface="Lora"/>
                <a:cs typeface="Lora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s-ES" sz="3600" dirty="0">
                <a:sym typeface="Cabin"/>
              </a:rPr>
              <a:t>Talleres de ámbito específico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D19AF72-7800-0B5A-C872-2FD13E3AE2EC}"/>
              </a:ext>
            </a:extLst>
          </p:cNvPr>
          <p:cNvCxnSpPr/>
          <p:nvPr/>
        </p:nvCxnSpPr>
        <p:spPr>
          <a:xfrm flipH="1">
            <a:off x="2610016" y="3251295"/>
            <a:ext cx="1499191" cy="935665"/>
          </a:xfrm>
          <a:prstGeom prst="straightConnector1">
            <a:avLst/>
          </a:prstGeom>
          <a:noFill/>
          <a:ln w="38100" cap="flat" cmpd="sng" algn="ctr">
            <a:solidFill>
              <a:srgbClr val="5AC1AD">
                <a:lumMod val="5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86B2C37-01A5-594B-CBB6-2B0F57240EC2}"/>
              </a:ext>
            </a:extLst>
          </p:cNvPr>
          <p:cNvCxnSpPr/>
          <p:nvPr/>
        </p:nvCxnSpPr>
        <p:spPr>
          <a:xfrm>
            <a:off x="7432549" y="3251295"/>
            <a:ext cx="1511596" cy="1010093"/>
          </a:xfrm>
          <a:prstGeom prst="straightConnector1">
            <a:avLst/>
          </a:prstGeom>
          <a:noFill/>
          <a:ln w="38100" cap="flat" cmpd="sng" algn="ctr">
            <a:solidFill>
              <a:srgbClr val="5AC1AD">
                <a:lumMod val="50000"/>
              </a:srgb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8449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4D4C960-1766-C002-46E0-B01068FD7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8" y="77497"/>
            <a:ext cx="10158984" cy="1194816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65B389-FCF7-3A95-79C3-CB600BDF2276}"/>
              </a:ext>
            </a:extLst>
          </p:cNvPr>
          <p:cNvCxnSpPr/>
          <p:nvPr/>
        </p:nvCxnSpPr>
        <p:spPr>
          <a:xfrm>
            <a:off x="243840" y="6017623"/>
            <a:ext cx="11660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FC4C79-7905-1617-11D9-096133236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039" y="6100840"/>
            <a:ext cx="745424" cy="627102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AD0DBE6E-B423-76B8-2691-7FFB0371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77" y="6141485"/>
            <a:ext cx="1292352" cy="408908"/>
          </a:xfrm>
          <a:prstGeom prst="rect">
            <a:avLst/>
          </a:prstGeom>
        </p:spPr>
      </p:pic>
      <p:pic>
        <p:nvPicPr>
          <p:cNvPr id="16" name="Imagen 15" descr="Texto&#10;&#10;Descripción generada automáticamente con confianza baja">
            <a:extLst>
              <a:ext uri="{FF2B5EF4-FFF2-40B4-BE49-F238E27FC236}">
                <a16:creationId xmlns:a16="http://schemas.microsoft.com/office/drawing/2014/main" id="{666B5653-67C4-12D1-9AFA-618B5E2B2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84" y="6278389"/>
            <a:ext cx="1772233" cy="27200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BC5086-003B-CD1D-BEA9-CDFA60228C51}"/>
              </a:ext>
            </a:extLst>
          </p:cNvPr>
          <p:cNvSpPr txBox="1">
            <a:spLocks/>
          </p:cNvSpPr>
          <p:nvPr/>
        </p:nvSpPr>
        <p:spPr>
          <a:xfrm>
            <a:off x="0" y="1249313"/>
            <a:ext cx="5293988" cy="630240"/>
          </a:xfrm>
          <a:prstGeom prst="rect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434343"/>
              </a:buClr>
              <a:buSzPts val="3200"/>
              <a:buFont typeface="Lora"/>
              <a:buNone/>
            </a:pPr>
            <a:r>
              <a:rPr lang="es-ES" sz="3200" b="1" kern="0">
                <a:solidFill>
                  <a:srgbClr val="434343"/>
                </a:solidFill>
                <a:latin typeface="Ink Free" panose="03080402000500000000" pitchFamily="66" charset="0"/>
                <a:ea typeface="Lora"/>
                <a:cs typeface="Lora"/>
              </a:rPr>
              <a:t>Talleres de ámbito general</a:t>
            </a:r>
            <a:endParaRPr lang="es-ES" sz="3200" b="1" kern="0" dirty="0">
              <a:solidFill>
                <a:srgbClr val="434343"/>
              </a:solidFill>
              <a:latin typeface="Ink Free" panose="03080402000500000000" pitchFamily="66" charset="0"/>
              <a:ea typeface="Lora"/>
              <a:cs typeface="Lora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0538A8B0-E3DA-3701-096C-64C0A269D32B}"/>
              </a:ext>
            </a:extLst>
          </p:cNvPr>
          <p:cNvCxnSpPr/>
          <p:nvPr/>
        </p:nvCxnSpPr>
        <p:spPr>
          <a:xfrm flipH="1">
            <a:off x="3233873" y="2049487"/>
            <a:ext cx="1" cy="499730"/>
          </a:xfrm>
          <a:prstGeom prst="straightConnector1">
            <a:avLst/>
          </a:prstGeom>
          <a:noFill/>
          <a:ln w="38100" cap="flat" cmpd="sng" algn="ctr">
            <a:solidFill>
              <a:srgbClr val="5AC1AD">
                <a:lumMod val="50000"/>
              </a:srgbClr>
            </a:solidFill>
            <a:prstDash val="solid"/>
            <a:tailEnd type="triangle"/>
          </a:ln>
          <a:effectLst/>
        </p:spPr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42235581-62D2-DC1C-9432-4A5B14FBCD3F}"/>
              </a:ext>
            </a:extLst>
          </p:cNvPr>
          <p:cNvSpPr txBox="1"/>
          <p:nvPr/>
        </p:nvSpPr>
        <p:spPr>
          <a:xfrm>
            <a:off x="2014888" y="2773014"/>
            <a:ext cx="2416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Posibilidad de realizarse de manera presencial o vía Zoom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7D065572-F43E-D3F6-BCF2-2DF86728BD80}"/>
              </a:ext>
            </a:extLst>
          </p:cNvPr>
          <p:cNvCxnSpPr/>
          <p:nvPr/>
        </p:nvCxnSpPr>
        <p:spPr>
          <a:xfrm>
            <a:off x="3233873" y="4173398"/>
            <a:ext cx="0" cy="665197"/>
          </a:xfrm>
          <a:prstGeom prst="straightConnector1">
            <a:avLst/>
          </a:prstGeom>
          <a:noFill/>
          <a:ln w="38100" cap="flat" cmpd="sng" algn="ctr">
            <a:solidFill>
              <a:srgbClr val="5AC1AD">
                <a:lumMod val="50000"/>
              </a:srgbClr>
            </a:solidFill>
            <a:prstDash val="solid"/>
            <a:tailEnd type="triangle"/>
          </a:ln>
          <a:effectLst/>
        </p:spPr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AE1A463-93E2-74F6-9457-3FDA8554487A}"/>
              </a:ext>
            </a:extLst>
          </p:cNvPr>
          <p:cNvSpPr txBox="1"/>
          <p:nvPr/>
        </p:nvSpPr>
        <p:spPr>
          <a:xfrm>
            <a:off x="2137938" y="4804310"/>
            <a:ext cx="2170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Para familias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según el momento evolutivo de los hijos/as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0E767EF-1585-CAC5-87DF-E9ECD4E89117}"/>
              </a:ext>
            </a:extLst>
          </p:cNvPr>
          <p:cNvCxnSpPr/>
          <p:nvPr/>
        </p:nvCxnSpPr>
        <p:spPr>
          <a:xfrm>
            <a:off x="4677688" y="2549217"/>
            <a:ext cx="16780" cy="35516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101E58-089B-F569-1DED-85DBB3595FA1}"/>
              </a:ext>
            </a:extLst>
          </p:cNvPr>
          <p:cNvSpPr txBox="1"/>
          <p:nvPr/>
        </p:nvSpPr>
        <p:spPr>
          <a:xfrm>
            <a:off x="5458552" y="1902448"/>
            <a:ext cx="2416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Según las edades de los hijos/as: 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76DF102-5CFE-F656-C7E4-635A7765390B}"/>
              </a:ext>
            </a:extLst>
          </p:cNvPr>
          <p:cNvSpPr/>
          <p:nvPr/>
        </p:nvSpPr>
        <p:spPr>
          <a:xfrm>
            <a:off x="5752675" y="2720129"/>
            <a:ext cx="1828449" cy="6259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0-5 años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E7006FB-2E1A-7729-5DD6-3ADEBDDC3E9E}"/>
              </a:ext>
            </a:extLst>
          </p:cNvPr>
          <p:cNvSpPr/>
          <p:nvPr/>
        </p:nvSpPr>
        <p:spPr>
          <a:xfrm>
            <a:off x="5752674" y="3751488"/>
            <a:ext cx="1828449" cy="6259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6-12 años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82F4DA7-9AE5-8EA6-AA32-609F8489E2B9}"/>
              </a:ext>
            </a:extLst>
          </p:cNvPr>
          <p:cNvSpPr/>
          <p:nvPr/>
        </p:nvSpPr>
        <p:spPr>
          <a:xfrm>
            <a:off x="5752675" y="4840115"/>
            <a:ext cx="1828449" cy="6259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13-17 años</a:t>
            </a:r>
          </a:p>
        </p:txBody>
      </p:sp>
    </p:spTree>
    <p:extLst>
      <p:ext uri="{BB962C8B-B14F-4D97-AF65-F5344CB8AC3E}">
        <p14:creationId xmlns:p14="http://schemas.microsoft.com/office/powerpoint/2010/main" val="26782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4D4C960-1766-C002-46E0-B01068FD7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8" y="77497"/>
            <a:ext cx="10158984" cy="1194816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65B389-FCF7-3A95-79C3-CB600BDF2276}"/>
              </a:ext>
            </a:extLst>
          </p:cNvPr>
          <p:cNvCxnSpPr/>
          <p:nvPr/>
        </p:nvCxnSpPr>
        <p:spPr>
          <a:xfrm>
            <a:off x="243840" y="6017623"/>
            <a:ext cx="11660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FC4C79-7905-1617-11D9-096133236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039" y="6100840"/>
            <a:ext cx="745424" cy="627102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AD0DBE6E-B423-76B8-2691-7FFB0371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77" y="6141485"/>
            <a:ext cx="1292352" cy="408908"/>
          </a:xfrm>
          <a:prstGeom prst="rect">
            <a:avLst/>
          </a:prstGeom>
        </p:spPr>
      </p:pic>
      <p:pic>
        <p:nvPicPr>
          <p:cNvPr id="16" name="Imagen 15" descr="Texto&#10;&#10;Descripción generada automáticamente con confianza baja">
            <a:extLst>
              <a:ext uri="{FF2B5EF4-FFF2-40B4-BE49-F238E27FC236}">
                <a16:creationId xmlns:a16="http://schemas.microsoft.com/office/drawing/2014/main" id="{666B5653-67C4-12D1-9AFA-618B5E2B2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84" y="6278389"/>
            <a:ext cx="1772233" cy="27200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F1E73-5692-0048-261F-5C25638223EA}"/>
              </a:ext>
            </a:extLst>
          </p:cNvPr>
          <p:cNvSpPr txBox="1">
            <a:spLocks/>
          </p:cNvSpPr>
          <p:nvPr/>
        </p:nvSpPr>
        <p:spPr>
          <a:xfrm>
            <a:off x="0" y="1415224"/>
            <a:ext cx="5305273" cy="460557"/>
          </a:xfrm>
          <a:prstGeom prst="rect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434343"/>
              </a:buClr>
              <a:buSzPts val="3200"/>
              <a:buFont typeface="Lora"/>
              <a:buNone/>
            </a:pPr>
            <a:r>
              <a:rPr lang="es-ES" sz="3200" b="1" kern="0">
                <a:solidFill>
                  <a:srgbClr val="434343"/>
                </a:solidFill>
                <a:latin typeface="Ink Free" panose="03080402000500000000" pitchFamily="66" charset="0"/>
                <a:ea typeface="Lora"/>
                <a:cs typeface="Lora"/>
              </a:rPr>
              <a:t>Talleres de ámbito específico</a:t>
            </a:r>
            <a:endParaRPr lang="es-ES" sz="3200" b="1" kern="0" dirty="0">
              <a:solidFill>
                <a:srgbClr val="434343"/>
              </a:solidFill>
              <a:latin typeface="Ink Free" panose="03080402000500000000" pitchFamily="66" charset="0"/>
              <a:ea typeface="Lora"/>
              <a:cs typeface="Lora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6433D199-AC30-C3EA-68DF-56D54D4BFFF4}"/>
              </a:ext>
            </a:extLst>
          </p:cNvPr>
          <p:cNvCxnSpPr/>
          <p:nvPr/>
        </p:nvCxnSpPr>
        <p:spPr>
          <a:xfrm flipH="1">
            <a:off x="1903927" y="1929722"/>
            <a:ext cx="1" cy="499730"/>
          </a:xfrm>
          <a:prstGeom prst="straightConnector1">
            <a:avLst/>
          </a:prstGeom>
          <a:noFill/>
          <a:ln w="38100" cap="flat" cmpd="sng" algn="ctr">
            <a:solidFill>
              <a:srgbClr val="5AC1AD">
                <a:lumMod val="50000"/>
              </a:srgbClr>
            </a:solidFill>
            <a:prstDash val="solid"/>
            <a:tailEnd type="triangle"/>
          </a:ln>
          <a:effectLst/>
        </p:spPr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A73E2D7B-2CC5-077B-BFDF-52618C5B1429}"/>
              </a:ext>
            </a:extLst>
          </p:cNvPr>
          <p:cNvSpPr txBox="1"/>
          <p:nvPr/>
        </p:nvSpPr>
        <p:spPr>
          <a:xfrm>
            <a:off x="684942" y="2653249"/>
            <a:ext cx="2416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 realizan de manera presencial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CD052E9-265B-49F6-0FB5-EA72D6DE15BA}"/>
              </a:ext>
            </a:extLst>
          </p:cNvPr>
          <p:cNvCxnSpPr/>
          <p:nvPr/>
        </p:nvCxnSpPr>
        <p:spPr>
          <a:xfrm>
            <a:off x="1919093" y="3469017"/>
            <a:ext cx="0" cy="665197"/>
          </a:xfrm>
          <a:prstGeom prst="straightConnector1">
            <a:avLst/>
          </a:prstGeom>
          <a:noFill/>
          <a:ln w="38100" cap="flat" cmpd="sng" algn="ctr">
            <a:solidFill>
              <a:srgbClr val="5AC1AD">
                <a:lumMod val="50000"/>
              </a:srgbClr>
            </a:solidFill>
            <a:prstDash val="solid"/>
            <a:tailEnd type="triangle"/>
          </a:ln>
          <a:effectLst/>
        </p:spPr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EC24DC10-2B99-A619-ADCA-4C41B5787886}"/>
              </a:ext>
            </a:extLst>
          </p:cNvPr>
          <p:cNvSpPr txBox="1"/>
          <p:nvPr/>
        </p:nvSpPr>
        <p:spPr>
          <a:xfrm>
            <a:off x="833795" y="4306708"/>
            <a:ext cx="2170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Para familias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derivadas de servicios externos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A530A61-0FDB-ED44-25D0-D2CBF607C06D}"/>
              </a:ext>
            </a:extLst>
          </p:cNvPr>
          <p:cNvCxnSpPr/>
          <p:nvPr/>
        </p:nvCxnSpPr>
        <p:spPr>
          <a:xfrm>
            <a:off x="3347742" y="2025803"/>
            <a:ext cx="16780" cy="35516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echa derecha 11">
            <a:extLst>
              <a:ext uri="{FF2B5EF4-FFF2-40B4-BE49-F238E27FC236}">
                <a16:creationId xmlns:a16="http://schemas.microsoft.com/office/drawing/2014/main" id="{B1D68C73-07C9-5756-A493-C3D1794ACC1D}"/>
              </a:ext>
            </a:extLst>
          </p:cNvPr>
          <p:cNvSpPr/>
          <p:nvPr/>
        </p:nvSpPr>
        <p:spPr>
          <a:xfrm>
            <a:off x="3624551" y="1885291"/>
            <a:ext cx="2657392" cy="105828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Caminar en familia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62FA8A-EE7B-51BD-5C74-3AB8E8BB4382}"/>
              </a:ext>
            </a:extLst>
          </p:cNvPr>
          <p:cNvSpPr txBox="1"/>
          <p:nvPr/>
        </p:nvSpPr>
        <p:spPr>
          <a:xfrm>
            <a:off x="6541972" y="1944674"/>
            <a:ext cx="3952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b="0" dirty="0"/>
              <a:t>Familias derivadas de la </a:t>
            </a:r>
            <a:r>
              <a:rPr lang="es-ES" b="0" u="sng" dirty="0"/>
              <a:t>sección de Menores</a:t>
            </a:r>
            <a:r>
              <a:rPr lang="es-ES" b="0" dirty="0"/>
              <a:t> con pronóstico favorable de reagrupación</a:t>
            </a:r>
          </a:p>
          <a:p>
            <a:pPr algn="l"/>
            <a:endParaRPr lang="es-ES" b="0" dirty="0"/>
          </a:p>
          <a:p>
            <a:pPr algn="l"/>
            <a:endParaRPr lang="es-ES" b="0" dirty="0"/>
          </a:p>
          <a:p>
            <a:endParaRPr lang="es-ES" b="0" dirty="0"/>
          </a:p>
        </p:txBody>
      </p:sp>
      <p:sp>
        <p:nvSpPr>
          <p:cNvPr id="13" name="Flecha derecha 19">
            <a:extLst>
              <a:ext uri="{FF2B5EF4-FFF2-40B4-BE49-F238E27FC236}">
                <a16:creationId xmlns:a16="http://schemas.microsoft.com/office/drawing/2014/main" id="{B161FA66-CC25-57DB-DF01-989582571A3F}"/>
              </a:ext>
            </a:extLst>
          </p:cNvPr>
          <p:cNvSpPr/>
          <p:nvPr/>
        </p:nvSpPr>
        <p:spPr>
          <a:xfrm>
            <a:off x="3610625" y="3914422"/>
            <a:ext cx="2657392" cy="105828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 mundo interior del niño/a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A30DBA8-1705-64E0-1C86-D07AF0ABA400}"/>
              </a:ext>
            </a:extLst>
          </p:cNvPr>
          <p:cNvSpPr txBox="1"/>
          <p:nvPr/>
        </p:nvSpPr>
        <p:spPr>
          <a:xfrm>
            <a:off x="6541972" y="4003214"/>
            <a:ext cx="3498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b="0" dirty="0"/>
              <a:t>Para familias acogedoras derivadas de la </a:t>
            </a:r>
            <a:r>
              <a:rPr lang="es-ES" b="0" u="sng" dirty="0"/>
              <a:t>sección de Menores</a:t>
            </a:r>
          </a:p>
          <a:p>
            <a:pPr algn="l"/>
            <a:endParaRPr lang="es-ES" b="0" dirty="0"/>
          </a:p>
          <a:p>
            <a:pPr algn="l"/>
            <a:endParaRPr lang="es-ES" b="0" dirty="0"/>
          </a:p>
          <a:p>
            <a:endParaRPr lang="es-ES" b="0" dirty="0"/>
          </a:p>
        </p:txBody>
      </p:sp>
    </p:spTree>
    <p:extLst>
      <p:ext uri="{BB962C8B-B14F-4D97-AF65-F5344CB8AC3E}">
        <p14:creationId xmlns:p14="http://schemas.microsoft.com/office/powerpoint/2010/main" val="21702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  <p:bldP spid="11" grpId="0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4D4C960-1766-C002-46E0-B01068FD7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8" y="77497"/>
            <a:ext cx="10158984" cy="1194816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65B389-FCF7-3A95-79C3-CB600BDF2276}"/>
              </a:ext>
            </a:extLst>
          </p:cNvPr>
          <p:cNvCxnSpPr/>
          <p:nvPr/>
        </p:nvCxnSpPr>
        <p:spPr>
          <a:xfrm>
            <a:off x="243840" y="6017623"/>
            <a:ext cx="11660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FC4C79-7905-1617-11D9-096133236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039" y="6100840"/>
            <a:ext cx="745424" cy="627102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AD0DBE6E-B423-76B8-2691-7FFB0371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77" y="6141485"/>
            <a:ext cx="1292352" cy="408908"/>
          </a:xfrm>
          <a:prstGeom prst="rect">
            <a:avLst/>
          </a:prstGeom>
        </p:spPr>
      </p:pic>
      <p:pic>
        <p:nvPicPr>
          <p:cNvPr id="16" name="Imagen 15" descr="Texto&#10;&#10;Descripción generada automáticamente con confianza baja">
            <a:extLst>
              <a:ext uri="{FF2B5EF4-FFF2-40B4-BE49-F238E27FC236}">
                <a16:creationId xmlns:a16="http://schemas.microsoft.com/office/drawing/2014/main" id="{666B5653-67C4-12D1-9AFA-618B5E2B2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84" y="6278389"/>
            <a:ext cx="1772233" cy="272004"/>
          </a:xfrm>
          <a:prstGeom prst="rect">
            <a:avLst/>
          </a:prstGeom>
        </p:spPr>
      </p:pic>
      <p:sp>
        <p:nvSpPr>
          <p:cNvPr id="5" name="Flecha derecha 11">
            <a:extLst>
              <a:ext uri="{FF2B5EF4-FFF2-40B4-BE49-F238E27FC236}">
                <a16:creationId xmlns:a16="http://schemas.microsoft.com/office/drawing/2014/main" id="{92FC30B0-1E49-FE8D-DE2C-8D9E8516A517}"/>
              </a:ext>
            </a:extLst>
          </p:cNvPr>
          <p:cNvSpPr/>
          <p:nvPr/>
        </p:nvSpPr>
        <p:spPr>
          <a:xfrm>
            <a:off x="541251" y="1464533"/>
            <a:ext cx="2657392" cy="105828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Vivir la adolescencia</a:t>
            </a:r>
          </a:p>
        </p:txBody>
      </p:sp>
      <p:sp>
        <p:nvSpPr>
          <p:cNvPr id="8" name="Flecha derecha 13">
            <a:extLst>
              <a:ext uri="{FF2B5EF4-FFF2-40B4-BE49-F238E27FC236}">
                <a16:creationId xmlns:a16="http://schemas.microsoft.com/office/drawing/2014/main" id="{93F4B019-9FED-0090-D164-73FD86133231}"/>
              </a:ext>
            </a:extLst>
          </p:cNvPr>
          <p:cNvSpPr/>
          <p:nvPr/>
        </p:nvSpPr>
        <p:spPr>
          <a:xfrm>
            <a:off x="541251" y="2674652"/>
            <a:ext cx="2657392" cy="105828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Aprender juntos, crecer en familia</a:t>
            </a:r>
          </a:p>
        </p:txBody>
      </p:sp>
      <p:sp>
        <p:nvSpPr>
          <p:cNvPr id="10" name="Flecha derecha 15">
            <a:extLst>
              <a:ext uri="{FF2B5EF4-FFF2-40B4-BE49-F238E27FC236}">
                <a16:creationId xmlns:a16="http://schemas.microsoft.com/office/drawing/2014/main" id="{C65CB9F3-6051-2EB6-1439-6D88ADAC5E67}"/>
              </a:ext>
            </a:extLst>
          </p:cNvPr>
          <p:cNvSpPr/>
          <p:nvPr/>
        </p:nvSpPr>
        <p:spPr>
          <a:xfrm>
            <a:off x="505443" y="3958861"/>
            <a:ext cx="2657392" cy="105828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Egokitzen</a:t>
            </a:r>
          </a:p>
        </p:txBody>
      </p:sp>
      <p:sp>
        <p:nvSpPr>
          <p:cNvPr id="11" name="Flecha derecha 19">
            <a:extLst>
              <a:ext uri="{FF2B5EF4-FFF2-40B4-BE49-F238E27FC236}">
                <a16:creationId xmlns:a16="http://schemas.microsoft.com/office/drawing/2014/main" id="{1030BE9E-96AE-ACE5-BD51-C4F12A1F9287}"/>
              </a:ext>
            </a:extLst>
          </p:cNvPr>
          <p:cNvSpPr/>
          <p:nvPr/>
        </p:nvSpPr>
        <p:spPr>
          <a:xfrm>
            <a:off x="505443" y="5220101"/>
            <a:ext cx="2657392" cy="105828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Crecer felices en familia</a:t>
            </a:r>
          </a:p>
        </p:txBody>
      </p:sp>
      <p:sp>
        <p:nvSpPr>
          <p:cNvPr id="13" name="CuadroTexto 17">
            <a:extLst>
              <a:ext uri="{FF2B5EF4-FFF2-40B4-BE49-F238E27FC236}">
                <a16:creationId xmlns:a16="http://schemas.microsoft.com/office/drawing/2014/main" id="{C0868887-9A05-DB18-1801-C34BCB61CE1D}"/>
              </a:ext>
            </a:extLst>
          </p:cNvPr>
          <p:cNvSpPr txBox="1"/>
          <p:nvPr/>
        </p:nvSpPr>
        <p:spPr>
          <a:xfrm>
            <a:off x="3208962" y="1427686"/>
            <a:ext cx="7935533" cy="100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1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Familias con hijos/as de entre 13 y 17 años. 7 sesiones totales, una a la semana. Se trabaja con las madres y/o padres para apoyar el proceso educativo y evolutivo de la adolescencia, ayudándoles a conocerla mejor y aportando herramientas educativas para promover una mejora de la convivencia. (PRESENCIAL)</a:t>
            </a:r>
            <a:endParaRPr lang="es-E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7">
            <a:extLst>
              <a:ext uri="{FF2B5EF4-FFF2-40B4-BE49-F238E27FC236}">
                <a16:creationId xmlns:a16="http://schemas.microsoft.com/office/drawing/2014/main" id="{42492387-A9F2-269D-CF89-AD33E4CC1250}"/>
              </a:ext>
            </a:extLst>
          </p:cNvPr>
          <p:cNvSpPr txBox="1"/>
          <p:nvPr/>
        </p:nvSpPr>
        <p:spPr>
          <a:xfrm>
            <a:off x="3257913" y="5362408"/>
            <a:ext cx="6685984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Familias con hijos/as de entre 0 y 5 años. 7 sesiones totales, una a la semana. Se trabaja con las familias para apoyarles y dotarles de herramientas durante la primera infancia. (PRESENCIAL)</a:t>
            </a:r>
          </a:p>
        </p:txBody>
      </p:sp>
      <p:sp>
        <p:nvSpPr>
          <p:cNvPr id="17" name="CuadroTexto 18">
            <a:extLst>
              <a:ext uri="{FF2B5EF4-FFF2-40B4-BE49-F238E27FC236}">
                <a16:creationId xmlns:a16="http://schemas.microsoft.com/office/drawing/2014/main" id="{95FF166D-EF82-5330-0B88-2BD09538D846}"/>
              </a:ext>
            </a:extLst>
          </p:cNvPr>
          <p:cNvSpPr txBox="1"/>
          <p:nvPr/>
        </p:nvSpPr>
        <p:spPr>
          <a:xfrm>
            <a:off x="3257913" y="3829328"/>
            <a:ext cx="8065809" cy="146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10 sesiones totales, una semanal. El objetivo de este programa es proporcionar a los padres o madres en proceso de separación o separadas las habilidades y estrategias necesarias para reducir el nivel de estrés provocado por la etapa de cambio que está viviendo la familia. No es un programa terapéutico o de mediación familiar. Si es un programa grupal, educativo y preventivo. (ONLINE O PRESENCIAL). Hay dos modelos de taller: se puede trabajar de manera presencial con uno de los progenitores y con los peques, o solo con los progenitores.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F62FBE1-71A9-04E5-A3DE-60909ACCBBA1}"/>
              </a:ext>
            </a:extLst>
          </p:cNvPr>
          <p:cNvSpPr txBox="1"/>
          <p:nvPr/>
        </p:nvSpPr>
        <p:spPr>
          <a:xfrm>
            <a:off x="3198643" y="2526761"/>
            <a:ext cx="8065808" cy="1234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s-ES" dirty="0"/>
              <a:t>Familias con hijos/as de entre 6 y 12 años. Un taller a la semana, aproximadamente 10 sesiones totales. El objetivo principal es fomentar la parentalidad positiva a través de adquirir herramientas para ello y compartir las que tenemos.</a:t>
            </a:r>
            <a:br>
              <a:rPr lang="es-ES" dirty="0"/>
            </a:br>
            <a:r>
              <a:rPr lang="es-ES" dirty="0"/>
              <a:t>Se trabaja con las madres/padres y con los peques, por separado y posteriormente en conjunto. Actividades formativas y dinámicas, a través del trabajo en grupo. (PRESENCIAL)</a:t>
            </a:r>
          </a:p>
        </p:txBody>
      </p:sp>
    </p:spTree>
    <p:extLst>
      <p:ext uri="{BB962C8B-B14F-4D97-AF65-F5344CB8AC3E}">
        <p14:creationId xmlns:p14="http://schemas.microsoft.com/office/powerpoint/2010/main" val="13645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3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4D4C960-1766-C002-46E0-B01068FD7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8" y="77497"/>
            <a:ext cx="10158984" cy="1194816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65B389-FCF7-3A95-79C3-CB600BDF2276}"/>
              </a:ext>
            </a:extLst>
          </p:cNvPr>
          <p:cNvCxnSpPr/>
          <p:nvPr/>
        </p:nvCxnSpPr>
        <p:spPr>
          <a:xfrm>
            <a:off x="243840" y="6017623"/>
            <a:ext cx="11660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FC4C79-7905-1617-11D9-096133236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039" y="6100840"/>
            <a:ext cx="745424" cy="627102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AD0DBE6E-B423-76B8-2691-7FFB0371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77" y="6141485"/>
            <a:ext cx="1292352" cy="408908"/>
          </a:xfrm>
          <a:prstGeom prst="rect">
            <a:avLst/>
          </a:prstGeom>
        </p:spPr>
      </p:pic>
      <p:pic>
        <p:nvPicPr>
          <p:cNvPr id="16" name="Imagen 15" descr="Texto&#10;&#10;Descripción generada automáticamente con confianza baja">
            <a:extLst>
              <a:ext uri="{FF2B5EF4-FFF2-40B4-BE49-F238E27FC236}">
                <a16:creationId xmlns:a16="http://schemas.microsoft.com/office/drawing/2014/main" id="{666B5653-67C4-12D1-9AFA-618B5E2B2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84" y="6278389"/>
            <a:ext cx="1772233" cy="2720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37BA983-E16A-51AD-FCB0-ADBE8A08CE6A}"/>
              </a:ext>
            </a:extLst>
          </p:cNvPr>
          <p:cNvSpPr txBox="1"/>
          <p:nvPr/>
        </p:nvSpPr>
        <p:spPr>
          <a:xfrm>
            <a:off x="84211" y="1333995"/>
            <a:ext cx="9408345" cy="769441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Clr>
                <a:srgbClr val="434343"/>
              </a:buClr>
              <a:buSzPts val="3200"/>
              <a:buFont typeface="Lora"/>
              <a:buNone/>
              <a:defRPr sz="4400" b="1" kern="0">
                <a:solidFill>
                  <a:srgbClr val="434343"/>
                </a:solidFill>
                <a:latin typeface="Ink Free" panose="03080402000500000000" pitchFamily="66" charset="0"/>
                <a:ea typeface="Lora"/>
                <a:cs typeface="Lora"/>
              </a:defRPr>
            </a:lvl1pPr>
          </a:lstStyle>
          <a:p>
            <a:r>
              <a:rPr lang="es-ES" dirty="0"/>
              <a:t>¿Cómo puedo ver los talleres que hay?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945A1B58-7B3F-25FA-1E9E-C4E7796F48F5}"/>
              </a:ext>
            </a:extLst>
          </p:cNvPr>
          <p:cNvCxnSpPr/>
          <p:nvPr/>
        </p:nvCxnSpPr>
        <p:spPr>
          <a:xfrm>
            <a:off x="1138501" y="2550087"/>
            <a:ext cx="719191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BB339709-CEC8-7AD1-B547-9E1418FF067D}"/>
              </a:ext>
            </a:extLst>
          </p:cNvPr>
          <p:cNvSpPr txBox="1"/>
          <p:nvPr/>
        </p:nvSpPr>
        <p:spPr>
          <a:xfrm>
            <a:off x="2044021" y="2365421"/>
            <a:ext cx="860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https://infanciayfamilias.castillalamancha.es/crianza-convivencia-familiar/aulas-de-familia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D9F24C-DE94-1879-284C-230480778B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85" t="13334" r="20027" b="9738"/>
          <a:stretch/>
        </p:blipFill>
        <p:spPr>
          <a:xfrm>
            <a:off x="3635665" y="2974041"/>
            <a:ext cx="4492832" cy="29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4D4C960-1766-C002-46E0-B01068FD7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8" y="77497"/>
            <a:ext cx="10158984" cy="1194816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65B389-FCF7-3A95-79C3-CB600BDF2276}"/>
              </a:ext>
            </a:extLst>
          </p:cNvPr>
          <p:cNvCxnSpPr/>
          <p:nvPr/>
        </p:nvCxnSpPr>
        <p:spPr>
          <a:xfrm>
            <a:off x="243840" y="6017623"/>
            <a:ext cx="11660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FC4C79-7905-1617-11D9-096133236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039" y="6100840"/>
            <a:ext cx="745424" cy="627102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AD0DBE6E-B423-76B8-2691-7FFB0371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77" y="6141485"/>
            <a:ext cx="1292352" cy="408908"/>
          </a:xfrm>
          <a:prstGeom prst="rect">
            <a:avLst/>
          </a:prstGeom>
        </p:spPr>
      </p:pic>
      <p:pic>
        <p:nvPicPr>
          <p:cNvPr id="16" name="Imagen 15" descr="Texto&#10;&#10;Descripción generada automáticamente con confianza baja">
            <a:extLst>
              <a:ext uri="{FF2B5EF4-FFF2-40B4-BE49-F238E27FC236}">
                <a16:creationId xmlns:a16="http://schemas.microsoft.com/office/drawing/2014/main" id="{666B5653-67C4-12D1-9AFA-618B5E2B2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84" y="6278389"/>
            <a:ext cx="1772233" cy="2720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AA8471-2D13-F3F9-6068-D922D68C60C3}"/>
              </a:ext>
            </a:extLst>
          </p:cNvPr>
          <p:cNvSpPr txBox="1"/>
          <p:nvPr/>
        </p:nvSpPr>
        <p:spPr>
          <a:xfrm>
            <a:off x="280029" y="1470549"/>
            <a:ext cx="11763910" cy="769441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Clr>
                <a:srgbClr val="434343"/>
              </a:buClr>
              <a:buSzPts val="3200"/>
              <a:buFont typeface="Lora"/>
              <a:buNone/>
              <a:defRPr sz="4400" b="1" kern="0">
                <a:solidFill>
                  <a:srgbClr val="434343"/>
                </a:solidFill>
                <a:latin typeface="Ink Free" panose="03080402000500000000" pitchFamily="66" charset="0"/>
                <a:ea typeface="Lora"/>
                <a:cs typeface="Lora"/>
              </a:defRPr>
            </a:lvl1pPr>
          </a:lstStyle>
          <a:p>
            <a:r>
              <a:rPr lang="es-ES" dirty="0"/>
              <a:t>¿Cómo puedo solicitar más información?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83CD68-FD78-22C9-8CA6-409062C7DB47}"/>
              </a:ext>
            </a:extLst>
          </p:cNvPr>
          <p:cNvSpPr txBox="1"/>
          <p:nvPr/>
        </p:nvSpPr>
        <p:spPr>
          <a:xfrm>
            <a:off x="3370119" y="3183095"/>
            <a:ext cx="6358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/>
              <a:t>aulasdefamilia.bs@jccm.es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39FCDC-5948-F6AE-42A4-E3D561429948}"/>
              </a:ext>
            </a:extLst>
          </p:cNvPr>
          <p:cNvSpPr txBox="1"/>
          <p:nvPr/>
        </p:nvSpPr>
        <p:spPr>
          <a:xfrm>
            <a:off x="4646094" y="4736952"/>
            <a:ext cx="3137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/>
              <a:t>925 27 45 52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CD2848-48A3-C85E-125B-CCF3134C6E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4739070"/>
            <a:ext cx="767323" cy="7673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939AC6-DFD7-78E9-942D-0A9BC5752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02" y="2866092"/>
            <a:ext cx="1111506" cy="13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4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4D4C960-1766-C002-46E0-B01068FD7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8" y="77497"/>
            <a:ext cx="10158984" cy="1194816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65B389-FCF7-3A95-79C3-CB600BDF2276}"/>
              </a:ext>
            </a:extLst>
          </p:cNvPr>
          <p:cNvCxnSpPr/>
          <p:nvPr/>
        </p:nvCxnSpPr>
        <p:spPr>
          <a:xfrm>
            <a:off x="243840" y="6017623"/>
            <a:ext cx="11660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FC4C79-7905-1617-11D9-096133236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039" y="6100840"/>
            <a:ext cx="745424" cy="627102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AD0DBE6E-B423-76B8-2691-7FFB0371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77" y="6141485"/>
            <a:ext cx="1292352" cy="408908"/>
          </a:xfrm>
          <a:prstGeom prst="rect">
            <a:avLst/>
          </a:prstGeom>
        </p:spPr>
      </p:pic>
      <p:pic>
        <p:nvPicPr>
          <p:cNvPr id="16" name="Imagen 15" descr="Texto&#10;&#10;Descripción generada automáticamente con confianza baja">
            <a:extLst>
              <a:ext uri="{FF2B5EF4-FFF2-40B4-BE49-F238E27FC236}">
                <a16:creationId xmlns:a16="http://schemas.microsoft.com/office/drawing/2014/main" id="{666B5653-67C4-12D1-9AFA-618B5E2B2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84" y="6278389"/>
            <a:ext cx="1772233" cy="2720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AA8471-2D13-F3F9-6068-D922D68C60C3}"/>
              </a:ext>
            </a:extLst>
          </p:cNvPr>
          <p:cNvSpPr txBox="1"/>
          <p:nvPr/>
        </p:nvSpPr>
        <p:spPr>
          <a:xfrm>
            <a:off x="280029" y="1470549"/>
            <a:ext cx="11763910" cy="769441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Clr>
                <a:srgbClr val="434343"/>
              </a:buClr>
              <a:buSzPts val="3200"/>
              <a:buFont typeface="Lora"/>
              <a:buNone/>
              <a:defRPr sz="4400" b="1" kern="0">
                <a:solidFill>
                  <a:srgbClr val="434343"/>
                </a:solidFill>
                <a:latin typeface="Ink Free" panose="03080402000500000000" pitchFamily="66" charset="0"/>
                <a:ea typeface="Lora"/>
                <a:cs typeface="Lora"/>
              </a:defRPr>
            </a:lvl1pPr>
          </a:lstStyle>
          <a:p>
            <a:r>
              <a:rPr lang="es-ES" dirty="0"/>
              <a:t>En Guadalajara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83CD68-FD78-22C9-8CA6-409062C7DB47}"/>
              </a:ext>
            </a:extLst>
          </p:cNvPr>
          <p:cNvSpPr txBox="1"/>
          <p:nvPr/>
        </p:nvSpPr>
        <p:spPr>
          <a:xfrm>
            <a:off x="3370119" y="3183095"/>
            <a:ext cx="7566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/>
              <a:t>auladefamilia@asociaciontsis.es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39FCDC-5948-F6AE-42A4-E3D561429948}"/>
              </a:ext>
            </a:extLst>
          </p:cNvPr>
          <p:cNvSpPr txBox="1"/>
          <p:nvPr/>
        </p:nvSpPr>
        <p:spPr>
          <a:xfrm>
            <a:off x="4646094" y="4736952"/>
            <a:ext cx="2752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/>
              <a:t>681343273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CD2848-48A3-C85E-125B-CCF3134C6E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4739070"/>
            <a:ext cx="767323" cy="7673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939AC6-DFD7-78E9-942D-0A9BC5752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02" y="2866092"/>
            <a:ext cx="1111506" cy="13135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B019B3-7A7E-7787-6D38-ADF2BA05F7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727" y="4427592"/>
            <a:ext cx="1296657" cy="13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99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458</Words>
  <Application>Microsoft Office PowerPoint</Application>
  <PresentationFormat>Panorámica</PresentationFormat>
  <Paragraphs>40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Ink Free</vt:lpstr>
      <vt:lpstr>Lora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Fgua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</dc:title>
  <dc:creator>Jesús López Linares</dc:creator>
  <cp:lastModifiedBy>Asociación TSIS Aula de Familia</cp:lastModifiedBy>
  <cp:revision>9</cp:revision>
  <dcterms:created xsi:type="dcterms:W3CDTF">2021-02-05T08:51:40Z</dcterms:created>
  <dcterms:modified xsi:type="dcterms:W3CDTF">2022-10-31T10:49:50Z</dcterms:modified>
</cp:coreProperties>
</file>